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rosta\Desktop\beseda_odpad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rosta\Desktop\beseda_odpad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rosta\Desktop\beseda_odpad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rosta\Desktop\beseda_odpad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rosta\Desktop\beseda_odpad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rosta\Desktop\beseda_odpad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Množství odpadů 2018-2022</a:t>
            </a:r>
          </a:p>
        </c:rich>
      </c:tx>
      <c:layout>
        <c:manualLayout>
          <c:xMode val="edge"/>
          <c:yMode val="edge"/>
          <c:x val="0.4344656304046578"/>
          <c:y val="1.55189120957496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papír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List1!$B$1:$F$1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List1!$B$2:$F$2</c:f>
              <c:numCache>
                <c:formatCode>0.000</c:formatCode>
                <c:ptCount val="5"/>
                <c:pt idx="0">
                  <c:v>14.13</c:v>
                </c:pt>
                <c:pt idx="1">
                  <c:v>17.14</c:v>
                </c:pt>
                <c:pt idx="2">
                  <c:v>13.933999999999999</c:v>
                </c:pt>
                <c:pt idx="3">
                  <c:v>9.4600000000000009</c:v>
                </c:pt>
                <c:pt idx="4" formatCode="General">
                  <c:v>13.219000000000001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5F-40C4-9326-360C889A2C54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plast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List1!$B$1:$F$1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List1!$B$3:$F$3</c:f>
              <c:numCache>
                <c:formatCode>0.000</c:formatCode>
                <c:ptCount val="5"/>
                <c:pt idx="0">
                  <c:v>3.0030000000000001</c:v>
                </c:pt>
                <c:pt idx="1">
                  <c:v>4.2080000000000002</c:v>
                </c:pt>
                <c:pt idx="2">
                  <c:v>3.0840000000000001</c:v>
                </c:pt>
                <c:pt idx="3">
                  <c:v>4.2969999999999997</c:v>
                </c:pt>
                <c:pt idx="4" formatCode="General">
                  <c:v>5.5259999999999998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5F-40C4-9326-360C889A2C54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sklo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List1!$B$1:$F$1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List1!$B$4:$F$4</c:f>
              <c:numCache>
                <c:formatCode>0.000</c:formatCode>
                <c:ptCount val="5"/>
                <c:pt idx="0">
                  <c:v>1.55</c:v>
                </c:pt>
                <c:pt idx="1">
                  <c:v>1.869</c:v>
                </c:pt>
                <c:pt idx="2">
                  <c:v>1.8540000000000001</c:v>
                </c:pt>
                <c:pt idx="3">
                  <c:v>1.82</c:v>
                </c:pt>
                <c:pt idx="4" formatCode="General">
                  <c:v>1.577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5F-40C4-9326-360C889A2C54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kovy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List1!$B$1:$F$1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List1!$B$5:$F$5</c:f>
              <c:numCache>
                <c:formatCode>0.000</c:formatCode>
                <c:ptCount val="5"/>
                <c:pt idx="0">
                  <c:v>18.480000000000004</c:v>
                </c:pt>
                <c:pt idx="1">
                  <c:v>14.5755</c:v>
                </c:pt>
                <c:pt idx="2">
                  <c:v>16.675000000000001</c:v>
                </c:pt>
                <c:pt idx="3">
                  <c:v>11.792999999999999</c:v>
                </c:pt>
                <c:pt idx="4" formatCode="General">
                  <c:v>19.495999999999999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5F-40C4-9326-360C889A2C54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bio kuchyň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List1!$B$1:$F$1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List1!$B$6:$F$6</c:f>
              <c:numCache>
                <c:formatCode>0.000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35F-40C4-9326-360C889A2C54}"/>
            </c:ext>
          </c:extLst>
        </c:ser>
        <c:ser>
          <c:idx val="5"/>
          <c:order val="5"/>
          <c:tx>
            <c:strRef>
              <c:f>List1!$A$7</c:f>
              <c:strCache>
                <c:ptCount val="1"/>
                <c:pt idx="0">
                  <c:v>oděvy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List1!$B$1:$F$1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List1!$B$7:$F$7</c:f>
              <c:numCache>
                <c:formatCode>0.000</c:formatCode>
                <c:ptCount val="5"/>
                <c:pt idx="0">
                  <c:v>1.236</c:v>
                </c:pt>
                <c:pt idx="1">
                  <c:v>1.4890000000000001</c:v>
                </c:pt>
                <c:pt idx="2">
                  <c:v>1.59</c:v>
                </c:pt>
                <c:pt idx="3">
                  <c:v>1.49</c:v>
                </c:pt>
                <c:pt idx="4" formatCode="General">
                  <c:v>0.94100000000000006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35F-40C4-9326-360C889A2C54}"/>
            </c:ext>
          </c:extLst>
        </c:ser>
        <c:ser>
          <c:idx val="6"/>
          <c:order val="6"/>
          <c:tx>
            <c:strRef>
              <c:f>List1!$A$8</c:f>
              <c:strCache>
                <c:ptCount val="1"/>
                <c:pt idx="0">
                  <c:v>jedlé tuky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List1!$B$1:$F$1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List1!$B$8:$F$8</c:f>
              <c:numCache>
                <c:formatCode>0.000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7.2999999999999995E-2</c:v>
                </c:pt>
                <c:pt idx="3">
                  <c:v>0.10199999999999999</c:v>
                </c:pt>
                <c:pt idx="4" formatCode="General">
                  <c:v>8.5000000000000006E-2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35F-40C4-9326-360C889A2C54}"/>
            </c:ext>
          </c:extLst>
        </c:ser>
        <c:ser>
          <c:idx val="7"/>
          <c:order val="7"/>
          <c:tx>
            <c:strRef>
              <c:f>List1!$A$9</c:f>
              <c:strCache>
                <c:ptCount val="1"/>
                <c:pt idx="0">
                  <c:v>bioodpad (BRKO)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List1!$B$1:$F$1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List1!$B$9:$F$9</c:f>
              <c:numCache>
                <c:formatCode>0.000</c:formatCode>
                <c:ptCount val="5"/>
                <c:pt idx="0">
                  <c:v>21.5</c:v>
                </c:pt>
                <c:pt idx="1">
                  <c:v>25.66</c:v>
                </c:pt>
                <c:pt idx="2">
                  <c:v>30.12</c:v>
                </c:pt>
                <c:pt idx="3">
                  <c:v>21.4</c:v>
                </c:pt>
                <c:pt idx="4" formatCode="General">
                  <c:v>24.48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35F-40C4-9326-360C889A2C54}"/>
            </c:ext>
          </c:extLst>
        </c:ser>
        <c:ser>
          <c:idx val="8"/>
          <c:order val="8"/>
          <c:tx>
            <c:strRef>
              <c:f>List1!$A$10</c:f>
              <c:strCache>
                <c:ptCount val="1"/>
                <c:pt idx="0">
                  <c:v>komunální odpad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numRef>
              <c:f>List1!$B$1:$F$1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List1!$B$10:$F$10</c:f>
              <c:numCache>
                <c:formatCode>0.000</c:formatCode>
                <c:ptCount val="5"/>
                <c:pt idx="0">
                  <c:v>71.941999999999993</c:v>
                </c:pt>
                <c:pt idx="1">
                  <c:v>71.680000000000007</c:v>
                </c:pt>
                <c:pt idx="2">
                  <c:v>64.168000000000006</c:v>
                </c:pt>
                <c:pt idx="3">
                  <c:v>79.903999999999996</c:v>
                </c:pt>
                <c:pt idx="4" formatCode="General">
                  <c:v>69.400000000000006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35F-40C4-9326-360C889A2C54}"/>
            </c:ext>
          </c:extLst>
        </c:ser>
        <c:ser>
          <c:idx val="9"/>
          <c:order val="9"/>
          <c:tx>
            <c:strRef>
              <c:f>List1!$A$11</c:f>
              <c:strCache>
                <c:ptCount val="1"/>
                <c:pt idx="0">
                  <c:v>velkoobjemový odpad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List1!$B$1:$F$1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List1!$B$11:$F$11</c:f>
              <c:numCache>
                <c:formatCode>0.000</c:formatCode>
                <c:ptCount val="5"/>
                <c:pt idx="0">
                  <c:v>4.9210000000000003</c:v>
                </c:pt>
                <c:pt idx="1">
                  <c:v>7.8</c:v>
                </c:pt>
                <c:pt idx="2">
                  <c:v>11.505000000000001</c:v>
                </c:pt>
                <c:pt idx="3">
                  <c:v>10.3</c:v>
                </c:pt>
                <c:pt idx="4" formatCode="General">
                  <c:v>10.145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35F-40C4-9326-360C889A2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7165247"/>
        <c:axId val="261012703"/>
      </c:lineChart>
      <c:catAx>
        <c:axId val="267165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1012703"/>
        <c:crosses val="autoZero"/>
        <c:auto val="1"/>
        <c:lblAlgn val="ctr"/>
        <c:lblOffset val="100"/>
        <c:noMultiLvlLbl val="0"/>
      </c:catAx>
      <c:valAx>
        <c:axId val="261012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7165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7ED-4734-A11C-17D339DD37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7ED-4734-A11C-17D339DD37A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List1!$A$35:$A$36</c:f>
              <c:strCache>
                <c:ptCount val="2"/>
                <c:pt idx="0">
                  <c:v>TKO+VOO (občan)</c:v>
                </c:pt>
                <c:pt idx="1">
                  <c:v>ostatní odpady (obec)</c:v>
                </c:pt>
              </c:strCache>
            </c:strRef>
          </c:cat>
          <c:val>
            <c:numRef>
              <c:f>List1!$B$35:$B$36</c:f>
              <c:numCache>
                <c:formatCode>0</c:formatCode>
                <c:ptCount val="2"/>
                <c:pt idx="0">
                  <c:v>137911.78899999996</c:v>
                </c:pt>
                <c:pt idx="1">
                  <c:v>62967.485000000001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ED-4734-A11C-17D339DD37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</a:t>
            </a:r>
            <a:r>
              <a:rPr lang="cs-CZ"/>
              <a:t>9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C0-42AF-9AAF-BF8FFB051B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1C0-42AF-9AAF-BF8FFB051B8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List1!$A$35:$A$36</c:f>
              <c:strCache>
                <c:ptCount val="2"/>
                <c:pt idx="0">
                  <c:v>TKO+VOO (občan)</c:v>
                </c:pt>
                <c:pt idx="1">
                  <c:v>ostatní odpady (obec)</c:v>
                </c:pt>
              </c:strCache>
            </c:strRef>
          </c:cat>
          <c:val>
            <c:numRef>
              <c:f>List1!$C$35:$C$36</c:f>
              <c:numCache>
                <c:formatCode>0</c:formatCode>
                <c:ptCount val="2"/>
                <c:pt idx="0">
                  <c:v>152420</c:v>
                </c:pt>
                <c:pt idx="1">
                  <c:v>91572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C0-42AF-9AAF-BF8FFB051B8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89-40C1-82AB-0FEA935C86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89-40C1-82AB-0FEA935C865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List1!$A$35:$A$36</c:f>
              <c:strCache>
                <c:ptCount val="2"/>
                <c:pt idx="0">
                  <c:v>TKO+VOO (občan)</c:v>
                </c:pt>
                <c:pt idx="1">
                  <c:v>ostatní odpady (obec)</c:v>
                </c:pt>
              </c:strCache>
            </c:strRef>
          </c:cat>
          <c:val>
            <c:numRef>
              <c:f>List1!$D$35:$D$36</c:f>
              <c:numCache>
                <c:formatCode>0</c:formatCode>
                <c:ptCount val="2"/>
                <c:pt idx="0">
                  <c:v>166438.56</c:v>
                </c:pt>
                <c:pt idx="1">
                  <c:v>94142.38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89-40C1-82AB-0FEA935C865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BE-4F1B-BC08-3FB7B337CB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BE-4F1B-BC08-3FB7B337CB1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List1!$A$35:$A$36</c:f>
              <c:strCache>
                <c:ptCount val="2"/>
                <c:pt idx="0">
                  <c:v>TKO+VOO (občan)</c:v>
                </c:pt>
                <c:pt idx="1">
                  <c:v>ostatní odpady (obec)</c:v>
                </c:pt>
              </c:strCache>
            </c:strRef>
          </c:cat>
          <c:val>
            <c:numRef>
              <c:f>List1!$E$35:$E$36</c:f>
              <c:numCache>
                <c:formatCode>0</c:formatCode>
                <c:ptCount val="2"/>
                <c:pt idx="0">
                  <c:v>205841.98822499995</c:v>
                </c:pt>
                <c:pt idx="1">
                  <c:v>99576.055000000022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BE-4F1B-BC08-3FB7B337CB1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2022</a:t>
            </a:r>
          </a:p>
        </c:rich>
      </c:tx>
      <c:layout>
        <c:manualLayout>
          <c:xMode val="edge"/>
          <c:yMode val="edge"/>
          <c:x val="0.27551008504889268"/>
          <c:y val="4.6692607003891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6DD-42CA-901E-D05C727F59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6DD-42CA-901E-D05C727F593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List1!$A$35:$A$36</c:f>
              <c:strCache>
                <c:ptCount val="2"/>
                <c:pt idx="0">
                  <c:v>TKO+VOO (občan)</c:v>
                </c:pt>
                <c:pt idx="1">
                  <c:v>ostatní odpady (obec)</c:v>
                </c:pt>
              </c:strCache>
            </c:strRef>
          </c:cat>
          <c:val>
            <c:numRef>
              <c:f>List1!$F$35:$F$36</c:f>
              <c:numCache>
                <c:formatCode>0</c:formatCode>
                <c:ptCount val="2"/>
                <c:pt idx="0">
                  <c:v>212951.67000000004</c:v>
                </c:pt>
                <c:pt idx="1">
                  <c:v>130611.34999999998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DD-42CA-901E-D05C727F593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59264825636219"/>
          <c:y val="0.33751103544756611"/>
          <c:w val="0.3342729031097908"/>
          <c:h val="0.4797822440349931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5F2A6-7AF2-2381-AA32-936B41185B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Odpadové hospodářství obce Lhota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FCE6E5-DCEC-6F08-E963-7EFD392A63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2018-2022</a:t>
            </a:r>
          </a:p>
        </p:txBody>
      </p:sp>
    </p:spTree>
    <p:extLst>
      <p:ext uri="{BB962C8B-B14F-4D97-AF65-F5344CB8AC3E}">
        <p14:creationId xmlns:p14="http://schemas.microsoft.com/office/powerpoint/2010/main" val="910215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8D9C02-1DA7-CFA0-0D11-22821D8B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podíly občanů a obce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9BC784-78F9-0B58-71A1-5DDB7054D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7720ECF9-6AE7-C69D-03A3-B73E2CE4FB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137190"/>
              </p:ext>
            </p:extLst>
          </p:nvPr>
        </p:nvGraphicFramePr>
        <p:xfrm>
          <a:off x="1129862" y="2160589"/>
          <a:ext cx="2500305" cy="177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ED8DC9E6-C9B4-AE2F-264B-CFAC339878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363378"/>
              </p:ext>
            </p:extLst>
          </p:nvPr>
        </p:nvGraphicFramePr>
        <p:xfrm>
          <a:off x="3852901" y="2160589"/>
          <a:ext cx="2429027" cy="178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B4C7C04-AB43-BA79-6324-D90A1AE88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361639"/>
              </p:ext>
            </p:extLst>
          </p:nvPr>
        </p:nvGraphicFramePr>
        <p:xfrm>
          <a:off x="6538476" y="2160588"/>
          <a:ext cx="2429026" cy="1741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A997E412-C0FA-F6CE-9409-CE30BE0443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450032"/>
              </p:ext>
            </p:extLst>
          </p:nvPr>
        </p:nvGraphicFramePr>
        <p:xfrm>
          <a:off x="2638868" y="4080634"/>
          <a:ext cx="2052004" cy="1960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E76C461F-9DD7-4CB9-AD90-B4A964650E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387830"/>
              </p:ext>
            </p:extLst>
          </p:nvPr>
        </p:nvGraphicFramePr>
        <p:xfrm>
          <a:off x="5122560" y="4080634"/>
          <a:ext cx="2284080" cy="1960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0490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5E2910-F484-03A4-2414-CC1109240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A97665-1F22-035B-917F-7A9F03F24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4800" dirty="0"/>
          </a:p>
          <a:p>
            <a:pPr marL="0" indent="0" algn="ctr">
              <a:buNone/>
            </a:pPr>
            <a:r>
              <a:rPr lang="cs-CZ" sz="4800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154086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544F79-B2A1-C0AF-5779-339F47F9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Aktuálně platná legislativa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5087D17-D499-2744-5732-97D57717C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4" t="27880" r="20283" b="8190"/>
          <a:stretch/>
        </p:blipFill>
        <p:spPr>
          <a:xfrm>
            <a:off x="709977" y="1575816"/>
            <a:ext cx="8531381" cy="4672584"/>
          </a:xfrm>
        </p:spPr>
      </p:pic>
    </p:spTree>
    <p:extLst>
      <p:ext uri="{BB962C8B-B14F-4D97-AF65-F5344CB8AC3E}">
        <p14:creationId xmlns:p14="http://schemas.microsoft.com/office/powerpoint/2010/main" val="165052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AED1F-39E6-6342-79D3-4D30DC38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4A0F665-55D9-24B3-D4A9-5676EF272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8" t="26083" r="20709" b="7719"/>
          <a:stretch/>
        </p:blipFill>
        <p:spPr>
          <a:xfrm>
            <a:off x="677334" y="560832"/>
            <a:ext cx="8886493" cy="4556760"/>
          </a:xfrm>
        </p:spPr>
      </p:pic>
    </p:spTree>
    <p:extLst>
      <p:ext uri="{BB962C8B-B14F-4D97-AF65-F5344CB8AC3E}">
        <p14:creationId xmlns:p14="http://schemas.microsoft.com/office/powerpoint/2010/main" val="361373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B6983-8325-5873-E3F6-2DACD2BD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62A868-30CD-AC58-6D67-A4E26269F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111178-1E94-FF79-C85F-92CC22B14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67" r="28431" b="7600"/>
          <a:stretch/>
        </p:blipFill>
        <p:spPr>
          <a:xfrm>
            <a:off x="677334" y="609600"/>
            <a:ext cx="8596668" cy="521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0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0B6EA-99B2-51F6-4A3E-A27FAD64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3AA60BF-C9C9-65C3-C313-6408C9EC9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8" t="28149" r="21356" b="7333"/>
          <a:stretch/>
        </p:blipFill>
        <p:spPr>
          <a:xfrm>
            <a:off x="677333" y="603060"/>
            <a:ext cx="8823283" cy="477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4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2B2FF-CC9E-650E-E17B-59EFA7D9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Množství odpadů vyvezených z obce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9DEBC2C-566E-9A18-F240-31B6C674B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958" y="2453480"/>
            <a:ext cx="6705074" cy="39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8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6DB58-4316-6785-4AFB-9D5D9006B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Odpady v grafu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EE96623-D954-CAA1-A907-6AFC5C982C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614557"/>
              </p:ext>
            </p:extLst>
          </p:nvPr>
        </p:nvGraphicFramePr>
        <p:xfrm>
          <a:off x="475488" y="1856232"/>
          <a:ext cx="8798687" cy="4736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093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DF2314-3163-DB17-A90C-44E4C24FB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Legislativní limity a návaznost na ceny služeb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CEF60B14-7A9E-A4F6-9979-97E73E278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611255"/>
              </p:ext>
            </p:extLst>
          </p:nvPr>
        </p:nvGraphicFramePr>
        <p:xfrm>
          <a:off x="677335" y="3182112"/>
          <a:ext cx="4854786" cy="1983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3541">
                  <a:extLst>
                    <a:ext uri="{9D8B030D-6E8A-4147-A177-3AD203B41FA5}">
                      <a16:colId xmlns:a16="http://schemas.microsoft.com/office/drawing/2014/main" val="4190141550"/>
                    </a:ext>
                  </a:extLst>
                </a:gridCol>
                <a:gridCol w="693541">
                  <a:extLst>
                    <a:ext uri="{9D8B030D-6E8A-4147-A177-3AD203B41FA5}">
                      <a16:colId xmlns:a16="http://schemas.microsoft.com/office/drawing/2014/main" val="3783043855"/>
                    </a:ext>
                  </a:extLst>
                </a:gridCol>
                <a:gridCol w="693541">
                  <a:extLst>
                    <a:ext uri="{9D8B030D-6E8A-4147-A177-3AD203B41FA5}">
                      <a16:colId xmlns:a16="http://schemas.microsoft.com/office/drawing/2014/main" val="3262942892"/>
                    </a:ext>
                  </a:extLst>
                </a:gridCol>
                <a:gridCol w="593117">
                  <a:extLst>
                    <a:ext uri="{9D8B030D-6E8A-4147-A177-3AD203B41FA5}">
                      <a16:colId xmlns:a16="http://schemas.microsoft.com/office/drawing/2014/main" val="2030058135"/>
                    </a:ext>
                  </a:extLst>
                </a:gridCol>
                <a:gridCol w="793964">
                  <a:extLst>
                    <a:ext uri="{9D8B030D-6E8A-4147-A177-3AD203B41FA5}">
                      <a16:colId xmlns:a16="http://schemas.microsoft.com/office/drawing/2014/main" val="1057673390"/>
                    </a:ext>
                  </a:extLst>
                </a:gridCol>
                <a:gridCol w="693541">
                  <a:extLst>
                    <a:ext uri="{9D8B030D-6E8A-4147-A177-3AD203B41FA5}">
                      <a16:colId xmlns:a16="http://schemas.microsoft.com/office/drawing/2014/main" val="2074271278"/>
                    </a:ext>
                  </a:extLst>
                </a:gridCol>
                <a:gridCol w="693541">
                  <a:extLst>
                    <a:ext uri="{9D8B030D-6E8A-4147-A177-3AD203B41FA5}">
                      <a16:colId xmlns:a16="http://schemas.microsoft.com/office/drawing/2014/main" val="793285717"/>
                    </a:ext>
                  </a:extLst>
                </a:gridCol>
              </a:tblGrid>
              <a:tr h="389566">
                <a:tc gridSpan="5"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Cena za svoz a likvidaci TKO (Kč/t) v roce 2023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6833487"/>
                  </a:ext>
                </a:extLst>
              </a:tr>
              <a:tr h="197749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892128"/>
                  </a:ext>
                </a:extLst>
              </a:tr>
              <a:tr h="197749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za uložení na skládce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1150,-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8651622"/>
                  </a:ext>
                </a:extLst>
              </a:tr>
              <a:tr h="197749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zákonný poplatek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500,-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limitu 180 kg na osobu a rok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873543"/>
                  </a:ext>
                </a:extLst>
              </a:tr>
              <a:tr h="230042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1000,-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nad limit 180 kg na osobu a rok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787988"/>
                  </a:ext>
                </a:extLst>
              </a:tr>
              <a:tr h="197749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fin.rezerva na rekultivaci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sng" strike="noStrike" dirty="0">
                          <a:effectLst/>
                        </a:rPr>
                        <a:t>145,-</a:t>
                      </a:r>
                      <a:endParaRPr lang="cs-CZ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7530565"/>
                  </a:ext>
                </a:extLst>
              </a:tr>
              <a:tr h="197749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1795,-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2295,-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bez DPH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8470182"/>
                  </a:ext>
                </a:extLst>
              </a:tr>
              <a:tr h="197749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2582234"/>
                  </a:ext>
                </a:extLst>
              </a:tr>
              <a:tr h="1598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provedení sběru a svozu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3200,-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bez DPH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9661153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4E4F1F25-EC32-3606-F4EC-B95B2E88A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207" y="2960611"/>
            <a:ext cx="4540361" cy="276148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D2300E5-F15B-85C4-A2EB-76DB917DE54D}"/>
              </a:ext>
            </a:extLst>
          </p:cNvPr>
          <p:cNvSpPr txBox="1"/>
          <p:nvPr/>
        </p:nvSpPr>
        <p:spPr>
          <a:xfrm>
            <a:off x="6782562" y="5943600"/>
            <a:ext cx="6121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pl-PL" dirty="0"/>
              <a:t> </a:t>
            </a:r>
            <a:r>
              <a:rPr lang="pl-PL" sz="12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modelace- data převzatá z roku 2022</a:t>
            </a:r>
            <a:r>
              <a:rPr lang="pl-PL" sz="1200" dirty="0">
                <a:highlight>
                  <a:srgbClr val="FFFF00"/>
                </a:highlight>
              </a:rPr>
              <a:t> </a:t>
            </a:r>
            <a:endParaRPr lang="cs-CZ" sz="1200" dirty="0">
              <a:highlight>
                <a:srgbClr val="FFFF00"/>
              </a:highlight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5B4C57-5F36-9FF8-52DE-838A9F38E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1810513"/>
            <a:ext cx="10115550" cy="857250"/>
          </a:xfrm>
          <a:prstGeom prst="rect">
            <a:avLst/>
          </a:prstGeom>
        </p:spPr>
      </p:pic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F2723E5C-EC2C-6CE4-3213-EB597115A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1810513"/>
            <a:ext cx="9054546" cy="4230850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533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557D8-DFFA-51F4-A4C4-EC1B8F13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za likvidaci odpadů 2018-2022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AFFF91E0-5756-2DDF-AB07-5BBD6F353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354153"/>
              </p:ext>
            </p:extLst>
          </p:nvPr>
        </p:nvGraphicFramePr>
        <p:xfrm>
          <a:off x="1635457" y="1529903"/>
          <a:ext cx="5418667" cy="1149290"/>
        </p:xfrm>
        <a:graphic>
          <a:graphicData uri="http://schemas.openxmlformats.org/drawingml/2006/table">
            <a:tbl>
              <a:tblPr/>
              <a:tblGrid>
                <a:gridCol w="1856049">
                  <a:extLst>
                    <a:ext uri="{9D8B030D-6E8A-4147-A177-3AD203B41FA5}">
                      <a16:colId xmlns:a16="http://schemas.microsoft.com/office/drawing/2014/main" val="1129849816"/>
                    </a:ext>
                  </a:extLst>
                </a:gridCol>
                <a:gridCol w="635292">
                  <a:extLst>
                    <a:ext uri="{9D8B030D-6E8A-4147-A177-3AD203B41FA5}">
                      <a16:colId xmlns:a16="http://schemas.microsoft.com/office/drawing/2014/main" val="1075304146"/>
                    </a:ext>
                  </a:extLst>
                </a:gridCol>
                <a:gridCol w="635292">
                  <a:extLst>
                    <a:ext uri="{9D8B030D-6E8A-4147-A177-3AD203B41FA5}">
                      <a16:colId xmlns:a16="http://schemas.microsoft.com/office/drawing/2014/main" val="3452517921"/>
                    </a:ext>
                  </a:extLst>
                </a:gridCol>
                <a:gridCol w="635292">
                  <a:extLst>
                    <a:ext uri="{9D8B030D-6E8A-4147-A177-3AD203B41FA5}">
                      <a16:colId xmlns:a16="http://schemas.microsoft.com/office/drawing/2014/main" val="2075881886"/>
                    </a:ext>
                  </a:extLst>
                </a:gridCol>
                <a:gridCol w="635292">
                  <a:extLst>
                    <a:ext uri="{9D8B030D-6E8A-4147-A177-3AD203B41FA5}">
                      <a16:colId xmlns:a16="http://schemas.microsoft.com/office/drawing/2014/main" val="1014048637"/>
                    </a:ext>
                  </a:extLst>
                </a:gridCol>
                <a:gridCol w="1021450">
                  <a:extLst>
                    <a:ext uri="{9D8B030D-6E8A-4147-A177-3AD203B41FA5}">
                      <a16:colId xmlns:a16="http://schemas.microsoft.com/office/drawing/2014/main" val="1946372290"/>
                    </a:ext>
                  </a:extLst>
                </a:gridCol>
              </a:tblGrid>
              <a:tr h="29062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352882"/>
                  </a:ext>
                </a:extLst>
              </a:tr>
              <a:tr h="27741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TKO+VOO (občan)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137912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152420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166439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205842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212952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497"/>
                  </a:ext>
                </a:extLst>
              </a:tr>
              <a:tr h="29062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ostatní odpady (obec)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130611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413258"/>
                  </a:ext>
                </a:extLst>
              </a:tr>
              <a:tr h="2906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243992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260581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305418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343563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89488"/>
                  </a:ext>
                </a:extLst>
              </a:tr>
            </a:tbl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3A16C44C-A8CD-C2BA-56A3-985532D16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60"/>
          <a:stretch/>
        </p:blipFill>
        <p:spPr>
          <a:xfrm>
            <a:off x="1308211" y="3035517"/>
            <a:ext cx="7334914" cy="378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6889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140</TotalTime>
  <Words>148</Words>
  <Application>Microsoft Office PowerPoint</Application>
  <PresentationFormat>Širokoúhlá obrazovka</PresentationFormat>
  <Paragraphs>66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Fazeta</vt:lpstr>
      <vt:lpstr>Odpadové hospodářství obce Lhota</vt:lpstr>
      <vt:lpstr>Aktuálně platná legislativa</vt:lpstr>
      <vt:lpstr>Prezentace aplikace PowerPoint</vt:lpstr>
      <vt:lpstr>Prezentace aplikace PowerPoint</vt:lpstr>
      <vt:lpstr>Prezentace aplikace PowerPoint</vt:lpstr>
      <vt:lpstr>Množství odpadů vyvezených z obce </vt:lpstr>
      <vt:lpstr>Odpady v grafu </vt:lpstr>
      <vt:lpstr>Legislativní limity a návaznost na ceny služeb</vt:lpstr>
      <vt:lpstr>Náklady za likvidaci odpadů 2018-2022</vt:lpstr>
      <vt:lpstr>Finanční podíly občanů a obce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Odpadové hospodářství obce Lhota</dc:title>
  <dc:creator>Obec Lhota</dc:creator>
  <cp:lastModifiedBy>Obec Lhota</cp:lastModifiedBy>
  <cp:revision>5</cp:revision>
  <dcterms:created xsi:type="dcterms:W3CDTF">2023-03-30T07:41:39Z</dcterms:created>
  <dcterms:modified xsi:type="dcterms:W3CDTF">2023-04-03T06:08:16Z</dcterms:modified>
</cp:coreProperties>
</file>